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71" r:id="rId3"/>
    <p:sldId id="272" r:id="rId4"/>
    <p:sldId id="274" r:id="rId5"/>
    <p:sldId id="273" r:id="rId6"/>
    <p:sldId id="275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pos="7129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10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4A8"/>
    <a:srgbClr val="00AEDF"/>
    <a:srgbClr val="363D45"/>
    <a:srgbClr val="333232"/>
    <a:srgbClr val="B0C5D7"/>
    <a:srgbClr val="1291F8"/>
    <a:srgbClr val="00DE55"/>
    <a:srgbClr val="0BFF68"/>
    <a:srgbClr val="0560A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58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2644" y="1328"/>
      </p:cViewPr>
      <p:guideLst>
        <p:guide orient="horz" pos="2160"/>
        <p:guide pos="3840"/>
        <p:guide pos="551"/>
        <p:guide pos="7129"/>
        <p:guide orient="horz" pos="346"/>
        <p:guide orient="horz" pos="104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25343F-98C1-4562-9007-F9508C1A5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E0B56C-8664-4B1B-8717-CFDF68751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E57C99-E295-468E-85E6-52059783D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1FC798-6303-43F3-8C16-E9D73EB1F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C57FC6-F206-42F5-9A9B-F9014944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50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46247-8C1E-4144-AA32-ED5BA4C1E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A83ED-D1E0-4F68-86D4-FED9B88B3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88A768-20DB-41E4-9EAE-504351EC6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5E08D4-6E66-40A8-B249-194122D73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1F1B6-688A-44E8-962D-095C78D18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090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D99BB0F-010A-47AF-8918-943ABBBF70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CF9759-BF61-4CC4-8FEA-2EEFFE844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F1FADF-236B-4CF2-AA1D-578ECB7F0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024BEA-8BA9-44D0-8205-B4B755C3B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43325D-3A43-4E31-9552-AC270F056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3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A23C91-222B-4FDD-81C5-B98B92BB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53025B-47A5-4FA7-AD8B-C83D6B2DD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10F618-E825-4C9E-89CA-A505C3D12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A671D-A94C-4DDA-B49A-F0EB6C457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899853-3839-4EC7-A5B4-7060997D6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781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942DA-5C1A-462D-B8E9-62B0FE5D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7653D9-E41D-4480-8DCC-0D4159D6B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2A4981-980B-4FCC-8DDF-1B29F0920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7DECB0-467C-4920-96A0-4873DB910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00350E-7FA5-4215-93E6-DD494AD84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370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B7D520-0439-40BB-862D-FED4CF982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64A9E5-C181-43A4-AC16-E769A62F80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443207-B962-4C84-A292-5F59A8CB7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39E5C4-777B-4C58-AF14-BE8534674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D06BDC-21CF-42B5-B4F4-B667BEEE7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ECA0B0-64D2-44E5-A8FB-F9A4B77CF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807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17D54D-70F3-4F50-BAC4-0FF143A10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181DB4-19F5-4B0A-AB43-F157A33FE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384FEF-8345-41D2-BDD0-5DF27C1A3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26770FE-7A67-4799-94D5-CF09423BC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300C702-4395-4C51-B86C-9A95BAD221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5067B12-5672-4862-87EC-9D586969F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24B0A1B-899F-4A2F-A1CF-0004503B9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21DF65A-38C2-4ED0-ACCD-8662C19B9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8149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D6457C-A37D-44CF-B963-166E51785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2B1ABEA-CACC-428D-BE22-04818F605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4AC904-5CC9-42C4-870C-33DD33679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079898-0328-4D9F-A377-90DF6840E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440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06C7C5A-C540-4A50-B595-E26432277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220C042-032D-4BC2-B546-63EDC964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9BC5D0-3B30-417F-8C1A-9C4E82E03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8A08F3-3E9F-4425-804A-FD4484FBB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6CF539-64E9-410D-85D9-097BA7ABD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CFA674-F518-4499-A025-5FA9BB1CC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5314CF1-10DB-4765-946B-38A05097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203BA1-5BC5-4AA2-BB6A-25E6537AB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D03CB1-9204-4752-ACFD-50BD3B57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29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AD623-AFBB-451F-9E36-B8ECE6EDF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7AFC29-B2A6-4D88-8322-31CCF9AB5B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8E3FE49-0DDA-459D-AA6F-376916783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5513F0-B20A-4ECC-ADFF-C6CC8364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C2987F-2509-4D55-9E7B-33E9FAE8C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A9B67B-AC43-455E-92B8-FE688C592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2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55D08E-3823-4D9A-89F4-BAD20B28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C719FC-C686-4504-A68F-826CE5B97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70C7F-10C2-4BD8-A44F-B4F670A16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838F6-B13F-435A-94AA-3850E9EF17F1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C2DC1F-5854-4528-B50F-6829E5965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E71FB1-2B6B-4474-9174-573AD07D1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8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45FB523-BBA9-451E-A8B8-6ED532159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6"/>
            <a:ext cx="12193057" cy="685859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2E0264B-A21C-4206-877C-D69D7B4C9EB3}"/>
              </a:ext>
            </a:extLst>
          </p:cNvPr>
          <p:cNvSpPr txBox="1"/>
          <p:nvPr/>
        </p:nvSpPr>
        <p:spPr>
          <a:xfrm>
            <a:off x="4714853" y="1295956"/>
            <a:ext cx="2762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Mid-year summary report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71FD6C0-EC8F-4BEE-B9CF-B148137B604F}"/>
              </a:ext>
            </a:extLst>
          </p:cNvPr>
          <p:cNvSpPr/>
          <p:nvPr/>
        </p:nvSpPr>
        <p:spPr>
          <a:xfrm>
            <a:off x="4965498" y="620776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F22AA64A-A51B-40DD-B6B4-5AF2D89C5E64}"/>
              </a:ext>
            </a:extLst>
          </p:cNvPr>
          <p:cNvCxnSpPr>
            <a:cxnSpLocks/>
          </p:cNvCxnSpPr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D079E957-5083-4EA1-A7C7-B29121F581B1}"/>
              </a:ext>
            </a:extLst>
          </p:cNvPr>
          <p:cNvSpPr txBox="1"/>
          <p:nvPr/>
        </p:nvSpPr>
        <p:spPr>
          <a:xfrm>
            <a:off x="3470926" y="1752426"/>
            <a:ext cx="52501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</a:rPr>
              <a:t>互联网公司</a:t>
            </a:r>
          </a:p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2019</a:t>
            </a:r>
            <a:r>
              <a:rPr lang="zh-CN" altLang="en-US" sz="4800" b="1" dirty="0">
                <a:solidFill>
                  <a:schemeClr val="bg1"/>
                </a:solidFill>
              </a:rPr>
              <a:t>年中总结汇报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AB8AF67-F4B0-4EA9-8501-0954715EEF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21300" y="1295955"/>
            <a:ext cx="2023534" cy="391951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34612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CD9062D7-5E6D-4CC8-83AF-E086497701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2" t="46925" r="14441" b="21857"/>
          <a:stretch/>
        </p:blipFill>
        <p:spPr>
          <a:xfrm>
            <a:off x="0" y="0"/>
            <a:ext cx="12192000" cy="3429001"/>
          </a:xfrm>
          <a:custGeom>
            <a:avLst/>
            <a:gdLst>
              <a:gd name="connsiteX0" fmla="*/ 0 w 12192000"/>
              <a:gd name="connsiteY0" fmla="*/ 0 h 3429001"/>
              <a:gd name="connsiteX1" fmla="*/ 12192000 w 12192000"/>
              <a:gd name="connsiteY1" fmla="*/ 0 h 3429001"/>
              <a:gd name="connsiteX2" fmla="*/ 12192000 w 12192000"/>
              <a:gd name="connsiteY2" fmla="*/ 3429001 h 3429001"/>
              <a:gd name="connsiteX3" fmla="*/ 0 w 12192000"/>
              <a:gd name="connsiteY3" fmla="*/ 3429001 h 342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1">
                <a:moveTo>
                  <a:pt x="0" y="0"/>
                </a:moveTo>
                <a:lnTo>
                  <a:pt x="12192000" y="0"/>
                </a:lnTo>
                <a:lnTo>
                  <a:pt x="12192000" y="3429001"/>
                </a:lnTo>
                <a:lnTo>
                  <a:pt x="0" y="3429001"/>
                </a:lnTo>
                <a:close/>
              </a:path>
            </a:pathLst>
          </a:cu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CD2E754-2DAE-4B85-A83E-5721839F9FD9}"/>
              </a:ext>
            </a:extLst>
          </p:cNvPr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140FB08-DA82-4447-9C10-57589B2E7ABF}"/>
              </a:ext>
            </a:extLst>
          </p:cNvPr>
          <p:cNvSpPr txBox="1"/>
          <p:nvPr/>
        </p:nvSpPr>
        <p:spPr>
          <a:xfrm>
            <a:off x="4742874" y="5596115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AEDF"/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03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AEDF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C97B07C-4827-432A-9495-52CF736282DD}"/>
              </a:ext>
            </a:extLst>
          </p:cNvPr>
          <p:cNvSpPr txBox="1"/>
          <p:nvPr/>
        </p:nvSpPr>
        <p:spPr>
          <a:xfrm>
            <a:off x="5228102" y="5626892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cs"/>
              </a:rPr>
              <a:t>上半年费用分析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DBF015E-023A-4CD3-BB0C-3D8E9038CC74}"/>
              </a:ext>
            </a:extLst>
          </p:cNvPr>
          <p:cNvSpPr txBox="1"/>
          <p:nvPr/>
        </p:nvSpPr>
        <p:spPr>
          <a:xfrm>
            <a:off x="4742874" y="4112448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AEDF"/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01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AEDF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84D32BF-03F7-41D0-ADE9-6E2C04EB33DA}"/>
              </a:ext>
            </a:extLst>
          </p:cNvPr>
          <p:cNvSpPr txBox="1"/>
          <p:nvPr/>
        </p:nvSpPr>
        <p:spPr>
          <a:xfrm>
            <a:off x="5228102" y="4143225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上半年工作情况概述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943B3C1-D153-4EBB-AF85-AFE9F9259245}"/>
              </a:ext>
            </a:extLst>
          </p:cNvPr>
          <p:cNvSpPr txBox="1"/>
          <p:nvPr/>
        </p:nvSpPr>
        <p:spPr>
          <a:xfrm>
            <a:off x="8555681" y="4112448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AEDF"/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04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AEDF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8D6C685-CFC5-48F3-A044-A0E98F765693}"/>
              </a:ext>
            </a:extLst>
          </p:cNvPr>
          <p:cNvSpPr txBox="1"/>
          <p:nvPr/>
        </p:nvSpPr>
        <p:spPr>
          <a:xfrm>
            <a:off x="9040909" y="414322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工作存在的问题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982FF2E-1C62-4B2D-A729-FFA30FF48433}"/>
              </a:ext>
            </a:extLst>
          </p:cNvPr>
          <p:cNvSpPr txBox="1"/>
          <p:nvPr/>
        </p:nvSpPr>
        <p:spPr>
          <a:xfrm>
            <a:off x="4742874" y="4854281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AEDF"/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02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AEDF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BFC9D43-725A-489F-9DB1-8FE7A54FAC9B}"/>
              </a:ext>
            </a:extLst>
          </p:cNvPr>
          <p:cNvSpPr txBox="1"/>
          <p:nvPr/>
        </p:nvSpPr>
        <p:spPr>
          <a:xfrm>
            <a:off x="5228102" y="4885058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销量完成情况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A46B0B2-E862-4A41-A4AE-3C1B727EE521}"/>
              </a:ext>
            </a:extLst>
          </p:cNvPr>
          <p:cNvSpPr txBox="1"/>
          <p:nvPr/>
        </p:nvSpPr>
        <p:spPr>
          <a:xfrm>
            <a:off x="8555681" y="4854281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AEDF"/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05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AEDF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C474435-3C64-4500-9FEA-E63AE2EEE33E}"/>
              </a:ext>
            </a:extLst>
          </p:cNvPr>
          <p:cNvSpPr txBox="1"/>
          <p:nvPr/>
        </p:nvSpPr>
        <p:spPr>
          <a:xfrm>
            <a:off x="9040909" y="4885058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下半年工作计划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BE78089-B2C9-4C6A-BBD9-C843994B9500}"/>
              </a:ext>
            </a:extLst>
          </p:cNvPr>
          <p:cNvSpPr/>
          <p:nvPr/>
        </p:nvSpPr>
        <p:spPr>
          <a:xfrm>
            <a:off x="866213" y="0"/>
            <a:ext cx="2760820" cy="6057781"/>
          </a:xfrm>
          <a:prstGeom prst="rect">
            <a:avLst/>
          </a:prstGeom>
          <a:solidFill>
            <a:srgbClr val="00AE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64FACAAD-57D6-4FC2-BF63-5073D7A8FCCE}"/>
              </a:ext>
            </a:extLst>
          </p:cNvPr>
          <p:cNvGrpSpPr/>
          <p:nvPr/>
        </p:nvGrpSpPr>
        <p:grpSpPr>
          <a:xfrm>
            <a:off x="1203733" y="4023548"/>
            <a:ext cx="2066728" cy="1400357"/>
            <a:chOff x="1102133" y="4023548"/>
            <a:chExt cx="2066728" cy="1400357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2E40DE4-9A20-475E-B1C4-DCE998F20FC1}"/>
                </a:ext>
              </a:extLst>
            </p:cNvPr>
            <p:cNvSpPr txBox="1"/>
            <p:nvPr/>
          </p:nvSpPr>
          <p:spPr>
            <a:xfrm>
              <a:off x="1102133" y="4023548"/>
              <a:ext cx="131318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目录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5F311EC-A000-48C4-A728-ADADFD8D55CA}"/>
                </a:ext>
              </a:extLst>
            </p:cNvPr>
            <p:cNvSpPr txBox="1"/>
            <p:nvPr/>
          </p:nvSpPr>
          <p:spPr>
            <a:xfrm>
              <a:off x="1121185" y="4792989"/>
              <a:ext cx="20476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微软雅黑 Light" panose="020B0502040204020203" pitchFamily="34" charset="-122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 Light" panose="020B0502040204020203" pitchFamily="34" charset="-122"/>
                <a:cs typeface="+mn-cs"/>
              </a:endParaRP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7204C9B9-17C4-4D3D-913F-7B8178BEDD1C}"/>
                </a:ext>
              </a:extLst>
            </p:cNvPr>
            <p:cNvCxnSpPr/>
            <p:nvPr/>
          </p:nvCxnSpPr>
          <p:spPr>
            <a:xfrm>
              <a:off x="1262153" y="5423905"/>
              <a:ext cx="16573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30729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9848FC9-5238-4B89-AA38-C3348D03CC11}"/>
              </a:ext>
            </a:extLst>
          </p:cNvPr>
          <p:cNvSpPr txBox="1"/>
          <p:nvPr/>
        </p:nvSpPr>
        <p:spPr>
          <a:xfrm>
            <a:off x="782320" y="824540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rgbClr val="00AEDF"/>
                </a:solidFill>
              </a:rPr>
              <a:t>上半年工作情况概述</a:t>
            </a:r>
            <a:endParaRPr lang="zh-CN" altLang="en-US" sz="3200" b="1" dirty="0">
              <a:solidFill>
                <a:srgbClr val="00AEDF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27BB00D-B085-4FE6-B6F2-D690AC441D2B}"/>
              </a:ext>
            </a:extLst>
          </p:cNvPr>
          <p:cNvSpPr/>
          <p:nvPr/>
        </p:nvSpPr>
        <p:spPr>
          <a:xfrm>
            <a:off x="1021110" y="4648119"/>
            <a:ext cx="2054222" cy="1345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上半年整体销售约是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2018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下半年销售总额额的两倍，同比增长达到约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75%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3FD0C71-3C9C-4766-AB62-8404291C56DF}"/>
              </a:ext>
            </a:extLst>
          </p:cNvPr>
          <p:cNvSpPr/>
          <p:nvPr/>
        </p:nvSpPr>
        <p:spPr>
          <a:xfrm>
            <a:off x="1390829" y="2850473"/>
            <a:ext cx="131478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00AEDF"/>
                </a:solidFill>
                <a:latin typeface="+mj-lt"/>
              </a:rPr>
              <a:t>75%</a:t>
            </a:r>
            <a:endParaRPr lang="zh-CN" altLang="en-US" sz="4400" b="1" dirty="0">
              <a:solidFill>
                <a:srgbClr val="00AEDF"/>
              </a:solidFill>
              <a:latin typeface="+mj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58B7B7-B29B-4486-8978-0DDC88FA274C}"/>
              </a:ext>
            </a:extLst>
          </p:cNvPr>
          <p:cNvSpPr/>
          <p:nvPr/>
        </p:nvSpPr>
        <p:spPr>
          <a:xfrm>
            <a:off x="1442935" y="3570296"/>
            <a:ext cx="12105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销售增长率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C4E1FED0-57E6-404E-A22E-C7CB8071D718}"/>
              </a:ext>
            </a:extLst>
          </p:cNvPr>
          <p:cNvSpPr/>
          <p:nvPr/>
        </p:nvSpPr>
        <p:spPr>
          <a:xfrm>
            <a:off x="896042" y="2227482"/>
            <a:ext cx="2304358" cy="2304358"/>
          </a:xfrm>
          <a:prstGeom prst="ellipse">
            <a:avLst/>
          </a:prstGeom>
          <a:noFill/>
          <a:ln w="76200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78BC9B1-16F2-4DA9-A77D-F7193B0C3327}"/>
              </a:ext>
            </a:extLst>
          </p:cNvPr>
          <p:cNvSpPr/>
          <p:nvPr/>
        </p:nvSpPr>
        <p:spPr>
          <a:xfrm>
            <a:off x="3587798" y="2227482"/>
            <a:ext cx="2304358" cy="2304358"/>
          </a:xfrm>
          <a:prstGeom prst="ellipse">
            <a:avLst/>
          </a:prstGeom>
          <a:noFill/>
          <a:ln w="76200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87578A1-40D4-4EA7-973A-63769C9E20B2}"/>
              </a:ext>
            </a:extLst>
          </p:cNvPr>
          <p:cNvSpPr/>
          <p:nvPr/>
        </p:nvSpPr>
        <p:spPr>
          <a:xfrm>
            <a:off x="3712866" y="4648119"/>
            <a:ext cx="2054222" cy="1346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自主研发的指挥调度产品合同额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2017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年预测与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2015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年同比，同比增长达到约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98%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BDDF05C-F451-4249-96EC-649886E7A376}"/>
              </a:ext>
            </a:extLst>
          </p:cNvPr>
          <p:cNvSpPr/>
          <p:nvPr/>
        </p:nvSpPr>
        <p:spPr>
          <a:xfrm>
            <a:off x="4082584" y="2850473"/>
            <a:ext cx="131478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00AEDF"/>
                </a:solidFill>
                <a:latin typeface="+mj-lt"/>
              </a:rPr>
              <a:t>98%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CF56B54-234C-43E9-9FC1-1C75928F545D}"/>
              </a:ext>
            </a:extLst>
          </p:cNvPr>
          <p:cNvSpPr/>
          <p:nvPr/>
        </p:nvSpPr>
        <p:spPr>
          <a:xfrm>
            <a:off x="4134687" y="3570296"/>
            <a:ext cx="12105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合同增长率</a:t>
            </a:r>
          </a:p>
        </p:txBody>
      </p:sp>
      <p:sp>
        <p:nvSpPr>
          <p:cNvPr id="30" name="弧形 29">
            <a:extLst>
              <a:ext uri="{FF2B5EF4-FFF2-40B4-BE49-F238E27FC236}">
                <a16:creationId xmlns:a16="http://schemas.microsoft.com/office/drawing/2014/main" id="{A680068E-6C14-4F0F-929A-22E1BD5B05CE}"/>
              </a:ext>
            </a:extLst>
          </p:cNvPr>
          <p:cNvSpPr/>
          <p:nvPr/>
        </p:nvSpPr>
        <p:spPr>
          <a:xfrm>
            <a:off x="896042" y="2227482"/>
            <a:ext cx="2304358" cy="2304358"/>
          </a:xfrm>
          <a:prstGeom prst="arc">
            <a:avLst>
              <a:gd name="adj1" fmla="val 16200000"/>
              <a:gd name="adj2" fmla="val 10651303"/>
            </a:avLst>
          </a:prstGeom>
          <a:noFill/>
          <a:ln w="76200" cap="flat" cmpd="sng" algn="ctr">
            <a:solidFill>
              <a:srgbClr val="00AED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弧形 30">
            <a:extLst>
              <a:ext uri="{FF2B5EF4-FFF2-40B4-BE49-F238E27FC236}">
                <a16:creationId xmlns:a16="http://schemas.microsoft.com/office/drawing/2014/main" id="{189885EB-8D9D-479B-A90E-500923DA32E2}"/>
              </a:ext>
            </a:extLst>
          </p:cNvPr>
          <p:cNvSpPr/>
          <p:nvPr/>
        </p:nvSpPr>
        <p:spPr>
          <a:xfrm>
            <a:off x="3587798" y="2227482"/>
            <a:ext cx="2304358" cy="2304358"/>
          </a:xfrm>
          <a:prstGeom prst="arc">
            <a:avLst>
              <a:gd name="adj1" fmla="val 16200000"/>
              <a:gd name="adj2" fmla="val 15319522"/>
            </a:avLst>
          </a:prstGeom>
          <a:noFill/>
          <a:ln w="76200" cap="flat" cmpd="sng" algn="ctr">
            <a:solidFill>
              <a:srgbClr val="00AED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ADC272B-6686-4ECE-B40D-CEDF643E56A4}"/>
              </a:ext>
            </a:extLst>
          </p:cNvPr>
          <p:cNvSpPr/>
          <p:nvPr/>
        </p:nvSpPr>
        <p:spPr>
          <a:xfrm>
            <a:off x="6424912" y="4648119"/>
            <a:ext cx="2054222" cy="1345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上半年整体销售约是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2018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下半年销售总额额的两倍，同比增长达到约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75%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370D962-DBC1-407C-BE33-8A585B7F969E}"/>
              </a:ext>
            </a:extLst>
          </p:cNvPr>
          <p:cNvSpPr/>
          <p:nvPr/>
        </p:nvSpPr>
        <p:spPr>
          <a:xfrm>
            <a:off x="6794631" y="2850473"/>
            <a:ext cx="131478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00AEDF"/>
                </a:solidFill>
                <a:latin typeface="+mj-lt"/>
              </a:rPr>
              <a:t>75%</a:t>
            </a:r>
            <a:endParaRPr lang="zh-CN" altLang="en-US" sz="4400" b="1" dirty="0">
              <a:solidFill>
                <a:srgbClr val="00AEDF"/>
              </a:solidFill>
              <a:latin typeface="+mj-lt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4DE2A35D-E1AC-4B71-93A7-AD536414A70A}"/>
              </a:ext>
            </a:extLst>
          </p:cNvPr>
          <p:cNvSpPr/>
          <p:nvPr/>
        </p:nvSpPr>
        <p:spPr>
          <a:xfrm>
            <a:off x="6846737" y="3570296"/>
            <a:ext cx="12105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销售增长率</a:t>
            </a: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D5E06E9F-8822-43A3-AD1A-5CE67CCF5ACD}"/>
              </a:ext>
            </a:extLst>
          </p:cNvPr>
          <p:cNvSpPr/>
          <p:nvPr/>
        </p:nvSpPr>
        <p:spPr>
          <a:xfrm>
            <a:off x="6299844" y="2227482"/>
            <a:ext cx="2304358" cy="2304358"/>
          </a:xfrm>
          <a:prstGeom prst="ellipse">
            <a:avLst/>
          </a:prstGeom>
          <a:noFill/>
          <a:ln w="76200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56A9DD27-DCCD-49AD-B35D-56DF28B09AB1}"/>
              </a:ext>
            </a:extLst>
          </p:cNvPr>
          <p:cNvSpPr/>
          <p:nvPr/>
        </p:nvSpPr>
        <p:spPr>
          <a:xfrm>
            <a:off x="8991600" y="2227482"/>
            <a:ext cx="2304358" cy="2304358"/>
          </a:xfrm>
          <a:prstGeom prst="ellipse">
            <a:avLst/>
          </a:prstGeom>
          <a:noFill/>
          <a:ln w="76200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79F2C7D-9FEE-40BA-9B7E-72A381D63879}"/>
              </a:ext>
            </a:extLst>
          </p:cNvPr>
          <p:cNvSpPr/>
          <p:nvPr/>
        </p:nvSpPr>
        <p:spPr>
          <a:xfrm>
            <a:off x="9116668" y="4648119"/>
            <a:ext cx="2054222" cy="1346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自主研发的指挥调度产品合同额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2017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年预测与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2015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年同比，同比增长达到约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98%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DF855A6E-A2ED-400D-B857-00CAF4EA4057}"/>
              </a:ext>
            </a:extLst>
          </p:cNvPr>
          <p:cNvSpPr/>
          <p:nvPr/>
        </p:nvSpPr>
        <p:spPr>
          <a:xfrm>
            <a:off x="9486386" y="2850473"/>
            <a:ext cx="131478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00AEDF"/>
                </a:solidFill>
                <a:latin typeface="+mj-lt"/>
              </a:rPr>
              <a:t>98%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C4C6066-014A-44AD-851C-DBCB0D7591A1}"/>
              </a:ext>
            </a:extLst>
          </p:cNvPr>
          <p:cNvSpPr/>
          <p:nvPr/>
        </p:nvSpPr>
        <p:spPr>
          <a:xfrm>
            <a:off x="9538489" y="3570296"/>
            <a:ext cx="12105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合同增长率</a:t>
            </a:r>
          </a:p>
        </p:txBody>
      </p:sp>
      <p:sp>
        <p:nvSpPr>
          <p:cNvPr id="40" name="弧形 39">
            <a:extLst>
              <a:ext uri="{FF2B5EF4-FFF2-40B4-BE49-F238E27FC236}">
                <a16:creationId xmlns:a16="http://schemas.microsoft.com/office/drawing/2014/main" id="{CAD2F1EE-45B8-488F-BE9F-4E8A9B900F5E}"/>
              </a:ext>
            </a:extLst>
          </p:cNvPr>
          <p:cNvSpPr/>
          <p:nvPr/>
        </p:nvSpPr>
        <p:spPr>
          <a:xfrm>
            <a:off x="6299844" y="2227482"/>
            <a:ext cx="2304358" cy="2304358"/>
          </a:xfrm>
          <a:prstGeom prst="arc">
            <a:avLst>
              <a:gd name="adj1" fmla="val 16200000"/>
              <a:gd name="adj2" fmla="val 10651303"/>
            </a:avLst>
          </a:prstGeom>
          <a:noFill/>
          <a:ln w="76200" cap="flat" cmpd="sng" algn="ctr">
            <a:solidFill>
              <a:srgbClr val="00AED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弧形 40">
            <a:extLst>
              <a:ext uri="{FF2B5EF4-FFF2-40B4-BE49-F238E27FC236}">
                <a16:creationId xmlns:a16="http://schemas.microsoft.com/office/drawing/2014/main" id="{2955E0A9-3AB9-4767-B1CB-A4166CE03990}"/>
              </a:ext>
            </a:extLst>
          </p:cNvPr>
          <p:cNvSpPr/>
          <p:nvPr/>
        </p:nvSpPr>
        <p:spPr>
          <a:xfrm>
            <a:off x="8991600" y="2227482"/>
            <a:ext cx="2304358" cy="2304358"/>
          </a:xfrm>
          <a:prstGeom prst="arc">
            <a:avLst>
              <a:gd name="adj1" fmla="val 16200000"/>
              <a:gd name="adj2" fmla="val 15319522"/>
            </a:avLst>
          </a:prstGeom>
          <a:noFill/>
          <a:ln w="76200" cap="flat" cmpd="sng" algn="ctr">
            <a:solidFill>
              <a:srgbClr val="00AED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775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47C926C2-0822-40D4-9636-8C4080C7C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6"/>
            <a:ext cx="12193057" cy="6858594"/>
          </a:xfrm>
          <a:prstGeom prst="rect">
            <a:avLst/>
          </a:prstGeom>
        </p:spPr>
      </p:pic>
      <p:sp>
        <p:nvSpPr>
          <p:cNvPr id="2" name="椭圆 1">
            <a:extLst>
              <a:ext uri="{FF2B5EF4-FFF2-40B4-BE49-F238E27FC236}">
                <a16:creationId xmlns:a16="http://schemas.microsoft.com/office/drawing/2014/main" id="{FA0D1373-93FD-4210-99AA-AC2358AB44E7}"/>
              </a:ext>
            </a:extLst>
          </p:cNvPr>
          <p:cNvSpPr/>
          <p:nvPr/>
        </p:nvSpPr>
        <p:spPr>
          <a:xfrm>
            <a:off x="949706" y="2274370"/>
            <a:ext cx="2693309" cy="2693309"/>
          </a:xfrm>
          <a:prstGeom prst="ellipse">
            <a:avLst/>
          </a:prstGeom>
          <a:solidFill>
            <a:schemeClr val="bg1"/>
          </a:solidFill>
          <a:ln w="0">
            <a:solidFill>
              <a:schemeClr val="bg1">
                <a:lumMod val="75000"/>
              </a:schemeClr>
            </a:solidFill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zh-CN" altLang="en-US" sz="1400" dirty="0"/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AA27DFB0-A695-47E5-BD5D-EFD5D35141D9}"/>
              </a:ext>
            </a:extLst>
          </p:cNvPr>
          <p:cNvSpPr/>
          <p:nvPr/>
        </p:nvSpPr>
        <p:spPr>
          <a:xfrm>
            <a:off x="781853" y="4358168"/>
            <a:ext cx="3003200" cy="405721"/>
          </a:xfrm>
          <a:custGeom>
            <a:avLst/>
            <a:gdLst>
              <a:gd name="connsiteX0" fmla="*/ 0 w 4381500"/>
              <a:gd name="connsiteY0" fmla="*/ 0 h 507468"/>
              <a:gd name="connsiteX1" fmla="*/ 4376905 w 4381500"/>
              <a:gd name="connsiteY1" fmla="*/ 0 h 507468"/>
              <a:gd name="connsiteX2" fmla="*/ 4211637 w 4381500"/>
              <a:gd name="connsiteY2" fmla="*/ 246871 h 507468"/>
              <a:gd name="connsiteX3" fmla="*/ 4381500 w 4381500"/>
              <a:gd name="connsiteY3" fmla="*/ 500605 h 507468"/>
              <a:gd name="connsiteX4" fmla="*/ 4381500 w 4381500"/>
              <a:gd name="connsiteY4" fmla="*/ 507468 h 507468"/>
              <a:gd name="connsiteX5" fmla="*/ 0 w 4381500"/>
              <a:gd name="connsiteY5" fmla="*/ 507468 h 507468"/>
              <a:gd name="connsiteX6" fmla="*/ 0 w 4381500"/>
              <a:gd name="connsiteY6" fmla="*/ 507468 h 507468"/>
              <a:gd name="connsiteX7" fmla="*/ 169863 w 4381500"/>
              <a:gd name="connsiteY7" fmla="*/ 253735 h 507468"/>
              <a:gd name="connsiteX8" fmla="*/ 0 w 4381500"/>
              <a:gd name="connsiteY8" fmla="*/ 1 h 50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1500" h="507468">
                <a:moveTo>
                  <a:pt x="0" y="0"/>
                </a:moveTo>
                <a:lnTo>
                  <a:pt x="4376905" y="0"/>
                </a:lnTo>
                <a:lnTo>
                  <a:pt x="4211637" y="246871"/>
                </a:lnTo>
                <a:lnTo>
                  <a:pt x="4381500" y="500605"/>
                </a:lnTo>
                <a:lnTo>
                  <a:pt x="4381500" y="507468"/>
                </a:lnTo>
                <a:lnTo>
                  <a:pt x="0" y="507468"/>
                </a:lnTo>
                <a:lnTo>
                  <a:pt x="0" y="507468"/>
                </a:lnTo>
                <a:lnTo>
                  <a:pt x="169863" y="253735"/>
                </a:lnTo>
                <a:lnTo>
                  <a:pt x="0" y="1"/>
                </a:lnTo>
                <a:close/>
              </a:path>
            </a:pathLst>
          </a:custGeom>
          <a:solidFill>
            <a:srgbClr val="00AEDF"/>
          </a:solidFill>
          <a:ln w="0">
            <a:noFill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076F31F4-722B-499F-8EDF-64D3CFA5BFAC}"/>
              </a:ext>
            </a:extLst>
          </p:cNvPr>
          <p:cNvSpPr/>
          <p:nvPr/>
        </p:nvSpPr>
        <p:spPr>
          <a:xfrm>
            <a:off x="4671992" y="2274370"/>
            <a:ext cx="2693309" cy="2693309"/>
          </a:xfrm>
          <a:prstGeom prst="ellipse">
            <a:avLst/>
          </a:prstGeom>
          <a:solidFill>
            <a:schemeClr val="bg1"/>
          </a:solidFill>
          <a:ln w="0">
            <a:solidFill>
              <a:schemeClr val="bg1">
                <a:lumMod val="75000"/>
              </a:schemeClr>
            </a:solidFill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zh-CN" altLang="en-US" sz="1400" dirty="0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5D4CD527-1990-4A61-A1E7-43895B4635AC}"/>
              </a:ext>
            </a:extLst>
          </p:cNvPr>
          <p:cNvSpPr/>
          <p:nvPr/>
        </p:nvSpPr>
        <p:spPr>
          <a:xfrm>
            <a:off x="4504139" y="4358168"/>
            <a:ext cx="3003200" cy="405721"/>
          </a:xfrm>
          <a:custGeom>
            <a:avLst/>
            <a:gdLst>
              <a:gd name="connsiteX0" fmla="*/ 0 w 4381500"/>
              <a:gd name="connsiteY0" fmla="*/ 0 h 507468"/>
              <a:gd name="connsiteX1" fmla="*/ 4376905 w 4381500"/>
              <a:gd name="connsiteY1" fmla="*/ 0 h 507468"/>
              <a:gd name="connsiteX2" fmla="*/ 4211637 w 4381500"/>
              <a:gd name="connsiteY2" fmla="*/ 246871 h 507468"/>
              <a:gd name="connsiteX3" fmla="*/ 4381500 w 4381500"/>
              <a:gd name="connsiteY3" fmla="*/ 500605 h 507468"/>
              <a:gd name="connsiteX4" fmla="*/ 4381500 w 4381500"/>
              <a:gd name="connsiteY4" fmla="*/ 507468 h 507468"/>
              <a:gd name="connsiteX5" fmla="*/ 0 w 4381500"/>
              <a:gd name="connsiteY5" fmla="*/ 507468 h 507468"/>
              <a:gd name="connsiteX6" fmla="*/ 0 w 4381500"/>
              <a:gd name="connsiteY6" fmla="*/ 507468 h 507468"/>
              <a:gd name="connsiteX7" fmla="*/ 169863 w 4381500"/>
              <a:gd name="connsiteY7" fmla="*/ 253735 h 507468"/>
              <a:gd name="connsiteX8" fmla="*/ 0 w 4381500"/>
              <a:gd name="connsiteY8" fmla="*/ 1 h 50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1500" h="507468">
                <a:moveTo>
                  <a:pt x="0" y="0"/>
                </a:moveTo>
                <a:lnTo>
                  <a:pt x="4376905" y="0"/>
                </a:lnTo>
                <a:lnTo>
                  <a:pt x="4211637" y="246871"/>
                </a:lnTo>
                <a:lnTo>
                  <a:pt x="4381500" y="500605"/>
                </a:lnTo>
                <a:lnTo>
                  <a:pt x="4381500" y="507468"/>
                </a:lnTo>
                <a:lnTo>
                  <a:pt x="0" y="507468"/>
                </a:lnTo>
                <a:lnTo>
                  <a:pt x="0" y="507468"/>
                </a:lnTo>
                <a:lnTo>
                  <a:pt x="169863" y="253735"/>
                </a:lnTo>
                <a:lnTo>
                  <a:pt x="0" y="1"/>
                </a:lnTo>
                <a:close/>
              </a:path>
            </a:pathLst>
          </a:custGeom>
          <a:solidFill>
            <a:srgbClr val="00AEDF"/>
          </a:solidFill>
          <a:ln w="0">
            <a:noFill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30BBD85-582E-4DE8-85FA-624B2D8B4042}"/>
              </a:ext>
            </a:extLst>
          </p:cNvPr>
          <p:cNvSpPr/>
          <p:nvPr/>
        </p:nvSpPr>
        <p:spPr>
          <a:xfrm>
            <a:off x="8574801" y="2274370"/>
            <a:ext cx="2693309" cy="2693309"/>
          </a:xfrm>
          <a:prstGeom prst="ellipse">
            <a:avLst/>
          </a:prstGeom>
          <a:solidFill>
            <a:schemeClr val="bg1"/>
          </a:solidFill>
          <a:ln w="0">
            <a:solidFill>
              <a:schemeClr val="bg1">
                <a:lumMod val="75000"/>
              </a:schemeClr>
            </a:solidFill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zh-CN" altLang="en-US" sz="1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1A21262-74BF-4C51-9724-F29C6610BB15}"/>
              </a:ext>
            </a:extLst>
          </p:cNvPr>
          <p:cNvSpPr/>
          <p:nvPr/>
        </p:nvSpPr>
        <p:spPr>
          <a:xfrm>
            <a:off x="1139634" y="3156634"/>
            <a:ext cx="23134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00AEDF"/>
                </a:solidFill>
                <a:ea typeface="+mj-ea"/>
              </a:rPr>
              <a:t>471,000</a:t>
            </a:r>
            <a:r>
              <a:rPr lang="zh-CN" altLang="en-US" sz="3600" b="1" dirty="0">
                <a:solidFill>
                  <a:srgbClr val="00AEDF"/>
                </a:solidFill>
                <a:latin typeface="+mj-ea"/>
                <a:ea typeface="+mj-ea"/>
              </a:rPr>
              <a:t>元</a:t>
            </a:r>
            <a:endParaRPr lang="en-US" altLang="zh-CN" sz="3600" b="1" dirty="0">
              <a:solidFill>
                <a:srgbClr val="00AEDF"/>
              </a:solidFill>
              <a:latin typeface="+mj-ea"/>
              <a:ea typeface="+mj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AEBA66E-0DE8-483F-9D2A-911A73447721}"/>
              </a:ext>
            </a:extLst>
          </p:cNvPr>
          <p:cNvSpPr/>
          <p:nvPr/>
        </p:nvSpPr>
        <p:spPr>
          <a:xfrm>
            <a:off x="5464647" y="3156634"/>
            <a:ext cx="11079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00AEDF"/>
                </a:solidFill>
                <a:ea typeface="+mj-ea"/>
              </a:rPr>
              <a:t>76%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60770FB-8B65-4CC4-A1D7-E903A23E072D}"/>
              </a:ext>
            </a:extLst>
          </p:cNvPr>
          <p:cNvSpPr/>
          <p:nvPr/>
        </p:nvSpPr>
        <p:spPr>
          <a:xfrm>
            <a:off x="8572369" y="3111894"/>
            <a:ext cx="26981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00AEDF"/>
                </a:solidFill>
                <a:ea typeface="+mj-ea"/>
              </a:rPr>
              <a:t>1</a:t>
            </a:r>
            <a:r>
              <a:rPr lang="en-US" altLang="zh-CN" sz="3600" b="1" dirty="0">
                <a:solidFill>
                  <a:srgbClr val="00AEDF"/>
                </a:solidFill>
              </a:rPr>
              <a:t>,</a:t>
            </a:r>
            <a:r>
              <a:rPr lang="en-US" altLang="zh-CN" sz="3600" b="1" dirty="0">
                <a:solidFill>
                  <a:srgbClr val="00AEDF"/>
                </a:solidFill>
                <a:ea typeface="+mj-ea"/>
              </a:rPr>
              <a:t>641,000</a:t>
            </a:r>
            <a:r>
              <a:rPr lang="zh-CN" altLang="en-US" sz="3600" b="1" dirty="0">
                <a:solidFill>
                  <a:srgbClr val="00AEDF"/>
                </a:solidFill>
                <a:latin typeface="+mj-ea"/>
                <a:ea typeface="+mj-ea"/>
              </a:rPr>
              <a:t>件</a:t>
            </a:r>
            <a:endParaRPr lang="en-US" altLang="zh-CN" sz="3600" b="1" dirty="0">
              <a:solidFill>
                <a:srgbClr val="00AEDF"/>
              </a:solidFill>
              <a:latin typeface="+mj-ea"/>
              <a:ea typeface="+mj-ea"/>
            </a:endParaRP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B790DD7D-A8F9-4655-8C47-FD85E940F883}"/>
              </a:ext>
            </a:extLst>
          </p:cNvPr>
          <p:cNvSpPr/>
          <p:nvPr/>
        </p:nvSpPr>
        <p:spPr>
          <a:xfrm>
            <a:off x="8406948" y="4358168"/>
            <a:ext cx="3003200" cy="405721"/>
          </a:xfrm>
          <a:custGeom>
            <a:avLst/>
            <a:gdLst>
              <a:gd name="connsiteX0" fmla="*/ 0 w 4381500"/>
              <a:gd name="connsiteY0" fmla="*/ 0 h 507468"/>
              <a:gd name="connsiteX1" fmla="*/ 4376905 w 4381500"/>
              <a:gd name="connsiteY1" fmla="*/ 0 h 507468"/>
              <a:gd name="connsiteX2" fmla="*/ 4211637 w 4381500"/>
              <a:gd name="connsiteY2" fmla="*/ 246871 h 507468"/>
              <a:gd name="connsiteX3" fmla="*/ 4381500 w 4381500"/>
              <a:gd name="connsiteY3" fmla="*/ 500605 h 507468"/>
              <a:gd name="connsiteX4" fmla="*/ 4381500 w 4381500"/>
              <a:gd name="connsiteY4" fmla="*/ 507468 h 507468"/>
              <a:gd name="connsiteX5" fmla="*/ 0 w 4381500"/>
              <a:gd name="connsiteY5" fmla="*/ 507468 h 507468"/>
              <a:gd name="connsiteX6" fmla="*/ 0 w 4381500"/>
              <a:gd name="connsiteY6" fmla="*/ 507468 h 507468"/>
              <a:gd name="connsiteX7" fmla="*/ 169863 w 4381500"/>
              <a:gd name="connsiteY7" fmla="*/ 253735 h 507468"/>
              <a:gd name="connsiteX8" fmla="*/ 0 w 4381500"/>
              <a:gd name="connsiteY8" fmla="*/ 1 h 50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81500" h="507468">
                <a:moveTo>
                  <a:pt x="0" y="0"/>
                </a:moveTo>
                <a:lnTo>
                  <a:pt x="4376905" y="0"/>
                </a:lnTo>
                <a:lnTo>
                  <a:pt x="4211637" y="246871"/>
                </a:lnTo>
                <a:lnTo>
                  <a:pt x="4381500" y="500605"/>
                </a:lnTo>
                <a:lnTo>
                  <a:pt x="4381500" y="507468"/>
                </a:lnTo>
                <a:lnTo>
                  <a:pt x="0" y="507468"/>
                </a:lnTo>
                <a:lnTo>
                  <a:pt x="0" y="507468"/>
                </a:lnTo>
                <a:lnTo>
                  <a:pt x="169863" y="253735"/>
                </a:lnTo>
                <a:lnTo>
                  <a:pt x="0" y="1"/>
                </a:lnTo>
                <a:close/>
              </a:path>
            </a:pathLst>
          </a:custGeom>
          <a:solidFill>
            <a:srgbClr val="00AEDF"/>
          </a:solidFill>
          <a:ln w="0">
            <a:noFill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730D8BB-6B37-4205-961E-B4D33BE8FA48}"/>
              </a:ext>
            </a:extLst>
          </p:cNvPr>
          <p:cNvSpPr txBox="1"/>
          <p:nvPr/>
        </p:nvSpPr>
        <p:spPr>
          <a:xfrm>
            <a:off x="1054587" y="4376362"/>
            <a:ext cx="2457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新产品销售额达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7351145-B529-4C1E-B38A-64CDC5460581}"/>
              </a:ext>
            </a:extLst>
          </p:cNvPr>
          <p:cNvSpPr txBox="1"/>
          <p:nvPr/>
        </p:nvSpPr>
        <p:spPr>
          <a:xfrm>
            <a:off x="4776873" y="4376362"/>
            <a:ext cx="2457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新产品销售占比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3261EE9-600F-4103-BC8F-3F95AB09E1D7}"/>
              </a:ext>
            </a:extLst>
          </p:cNvPr>
          <p:cNvSpPr txBox="1"/>
          <p:nvPr/>
        </p:nvSpPr>
        <p:spPr>
          <a:xfrm>
            <a:off x="8679682" y="4376362"/>
            <a:ext cx="2457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>
                <a:solidFill>
                  <a:schemeClr val="bg1"/>
                </a:solidFill>
              </a:rPr>
              <a:t>新产品销量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A91ADF9-43B0-468C-9C4E-9142F8705569}"/>
              </a:ext>
            </a:extLst>
          </p:cNvPr>
          <p:cNvSpPr txBox="1"/>
          <p:nvPr/>
        </p:nvSpPr>
        <p:spPr>
          <a:xfrm>
            <a:off x="782320" y="824540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</a:rPr>
              <a:t>开创全新市场蓝海</a:t>
            </a:r>
          </a:p>
        </p:txBody>
      </p:sp>
    </p:spTree>
    <p:extLst>
      <p:ext uri="{BB962C8B-B14F-4D97-AF65-F5344CB8AC3E}">
        <p14:creationId xmlns:p14="http://schemas.microsoft.com/office/powerpoint/2010/main" val="2172174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>
            <a:extLst>
              <a:ext uri="{FF2B5EF4-FFF2-40B4-BE49-F238E27FC236}">
                <a16:creationId xmlns:a16="http://schemas.microsoft.com/office/drawing/2014/main" id="{B01039E6-E030-4B95-BF1E-BFDD4727E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298" y="3702841"/>
            <a:ext cx="2584928" cy="2584928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B0F541C5-76AD-4867-908A-697F4AE9B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612" y="3702841"/>
            <a:ext cx="2584928" cy="2584928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1A0E94EF-D23F-4979-A64D-99E11888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612" y="1082407"/>
            <a:ext cx="2584928" cy="2584928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232E227B-CAB1-4F68-8469-69CED6FA8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298" y="1082407"/>
            <a:ext cx="2584928" cy="258492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9164F47-6990-497D-86D2-12D78DAD1109}"/>
              </a:ext>
            </a:extLst>
          </p:cNvPr>
          <p:cNvSpPr txBox="1"/>
          <p:nvPr/>
        </p:nvSpPr>
        <p:spPr>
          <a:xfrm>
            <a:off x="5839123" y="1318569"/>
            <a:ext cx="1959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销售额同比增长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E8CB8A4-3106-423B-99F3-3C36DF0F5056}"/>
              </a:ext>
            </a:extLst>
          </p:cNvPr>
          <p:cNvSpPr txBox="1"/>
          <p:nvPr/>
        </p:nvSpPr>
        <p:spPr>
          <a:xfrm>
            <a:off x="6034007" y="1774991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00AEDF"/>
                </a:solidFill>
              </a:rPr>
              <a:t>20%</a:t>
            </a:r>
            <a:endParaRPr lang="zh-CN" altLang="en-US" sz="5400" b="1" dirty="0">
              <a:solidFill>
                <a:srgbClr val="00AEDF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30AC1FD-0439-4C70-8189-9EA7A8BDB61C}"/>
              </a:ext>
            </a:extLst>
          </p:cNvPr>
          <p:cNvSpPr txBox="1"/>
          <p:nvPr/>
        </p:nvSpPr>
        <p:spPr>
          <a:xfrm>
            <a:off x="8790461" y="1318569"/>
            <a:ext cx="2257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重点产品利润贡献率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F65A8B5-6732-48FE-88B3-1FB5A8AA5A56}"/>
              </a:ext>
            </a:extLst>
          </p:cNvPr>
          <p:cNvSpPr txBox="1"/>
          <p:nvPr/>
        </p:nvSpPr>
        <p:spPr>
          <a:xfrm>
            <a:off x="9134170" y="1774991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00AEDF"/>
                </a:solidFill>
              </a:rPr>
              <a:t>58%</a:t>
            </a:r>
            <a:endParaRPr lang="zh-CN" altLang="en-US" sz="5400" b="1" dirty="0">
              <a:solidFill>
                <a:srgbClr val="00AEDF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4AA6672-5680-4F2F-9DEE-286E4FF76AD7}"/>
              </a:ext>
            </a:extLst>
          </p:cNvPr>
          <p:cNvSpPr txBox="1"/>
          <p:nvPr/>
        </p:nvSpPr>
        <p:spPr>
          <a:xfrm>
            <a:off x="5839123" y="3939482"/>
            <a:ext cx="1959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新产品贡献率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1C241BC-053E-4275-8C65-DE6305B1DEAE}"/>
              </a:ext>
            </a:extLst>
          </p:cNvPr>
          <p:cNvSpPr txBox="1"/>
          <p:nvPr/>
        </p:nvSpPr>
        <p:spPr>
          <a:xfrm>
            <a:off x="6034007" y="4395904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00AEDF"/>
                </a:solidFill>
              </a:rPr>
              <a:t>15%</a:t>
            </a:r>
            <a:endParaRPr lang="zh-CN" altLang="en-US" sz="5400" b="1" dirty="0">
              <a:solidFill>
                <a:srgbClr val="00AEDF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FEA1ACE-C5C0-4701-823E-D4BEB085F0B3}"/>
              </a:ext>
            </a:extLst>
          </p:cNvPr>
          <p:cNvSpPr txBox="1"/>
          <p:nvPr/>
        </p:nvSpPr>
        <p:spPr>
          <a:xfrm>
            <a:off x="8939286" y="3939482"/>
            <a:ext cx="1959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市场占有率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EACD7FA-5EA3-4EF8-9514-0B0B57CDA27F}"/>
              </a:ext>
            </a:extLst>
          </p:cNvPr>
          <p:cNvSpPr txBox="1"/>
          <p:nvPr/>
        </p:nvSpPr>
        <p:spPr>
          <a:xfrm>
            <a:off x="9134170" y="4395904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00AEDF"/>
                </a:solidFill>
              </a:rPr>
              <a:t>50%</a:t>
            </a:r>
            <a:endParaRPr lang="zh-CN" altLang="en-US" sz="5400" b="1" dirty="0">
              <a:solidFill>
                <a:srgbClr val="00AEDF"/>
              </a:solidFill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24722C13-371A-490C-883A-BFBD72D284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0" r="55262" b="22191"/>
          <a:stretch/>
        </p:blipFill>
        <p:spPr>
          <a:xfrm>
            <a:off x="0" y="1"/>
            <a:ext cx="4657344" cy="6858000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E1325FF1-B27A-4FAC-BA28-2698DD7AC484}"/>
              </a:ext>
            </a:extLst>
          </p:cNvPr>
          <p:cNvSpPr txBox="1"/>
          <p:nvPr/>
        </p:nvSpPr>
        <p:spPr>
          <a:xfrm>
            <a:off x="782320" y="824540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bg1"/>
                </a:solidFill>
              </a:rPr>
              <a:t>下半年工作计划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014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88148F5-6D80-4C08-A536-EDEDAB4C0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6"/>
            <a:ext cx="12193057" cy="685859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155CAE2-039E-4F0E-8A89-F71B0FC22763}"/>
              </a:ext>
            </a:extLst>
          </p:cNvPr>
          <p:cNvSpPr txBox="1"/>
          <p:nvPr/>
        </p:nvSpPr>
        <p:spPr>
          <a:xfrm>
            <a:off x="3267661" y="1959754"/>
            <a:ext cx="56566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b="1" dirty="0">
                <a:solidFill>
                  <a:schemeClr val="bg1"/>
                </a:solidFill>
              </a:rPr>
              <a:t>THANK YOU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CC7707C-B8CA-47B0-BFEE-906BDB210A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21300" y="1295955"/>
            <a:ext cx="2023534" cy="3919510"/>
          </a:xfrm>
          <a:prstGeom prst="rect">
            <a:avLst/>
          </a:prstGeom>
          <a:effectLst/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C217187-C2EE-4B36-905B-58A06C3447A6}"/>
              </a:ext>
            </a:extLst>
          </p:cNvPr>
          <p:cNvSpPr/>
          <p:nvPr/>
        </p:nvSpPr>
        <p:spPr>
          <a:xfrm>
            <a:off x="4965498" y="6207760"/>
            <a:ext cx="22610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出品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D603C9BB-6E20-4512-BA14-361721D1CD32}"/>
              </a:ext>
            </a:extLst>
          </p:cNvPr>
          <p:cNvCxnSpPr>
            <a:cxnSpLocks/>
          </p:cNvCxnSpPr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816668"/>
      </p:ext>
    </p:extLst>
  </p:cSld>
  <p:clrMapOvr>
    <a:masterClrMapping/>
  </p:clrMapOvr>
</p:sld>
</file>

<file path=ppt/theme/theme1.xml><?xml version="1.0" encoding="utf-8"?>
<a:theme xmlns:a="http://schemas.openxmlformats.org/drawingml/2006/main" name="商务风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3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</TotalTime>
  <Words>193</Words>
  <Application>Microsoft Office PowerPoint</Application>
  <PresentationFormat>宽屏</PresentationFormat>
  <Paragraphs>47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微软雅黑</vt:lpstr>
      <vt:lpstr>Arial</vt:lpstr>
      <vt:lpstr>商务风主题​​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云蛟 邵</dc:creator>
  <cp:lastModifiedBy>宋 雪贤</cp:lastModifiedBy>
  <cp:revision>37</cp:revision>
  <dcterms:created xsi:type="dcterms:W3CDTF">2019-05-05T12:57:03Z</dcterms:created>
  <dcterms:modified xsi:type="dcterms:W3CDTF">2019-06-13T09:43:00Z</dcterms:modified>
</cp:coreProperties>
</file>

<file path=docProps/thumbnail.jpeg>
</file>